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600" r:id="rId2"/>
    <p:sldId id="733" r:id="rId3"/>
    <p:sldId id="611" r:id="rId4"/>
    <p:sldId id="609" r:id="rId5"/>
    <p:sldId id="615" r:id="rId6"/>
    <p:sldId id="616" r:id="rId7"/>
    <p:sldId id="613" r:id="rId8"/>
    <p:sldId id="748" r:id="rId9"/>
    <p:sldId id="74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881" autoAdjust="0"/>
  </p:normalViewPr>
  <p:slideViewPr>
    <p:cSldViewPr snapToGrid="0">
      <p:cViewPr varScale="1">
        <p:scale>
          <a:sx n="124" d="100"/>
          <a:sy n="124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1FEFD-C34E-471D-90B5-21D9103DE495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4DE3-F177-46D1-8BF2-6CC903C78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7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https://www.satasairaala.fi/satasairaala/satakunnan-sairaanhoitopiirin-kuntayhtyma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https://www.mehilainen.fi/haku?k=toimipisteet</a:t>
            </a:r>
          </a:p>
          <a:p>
            <a:r>
              <a:rPr lang="en-US" dirty="0"/>
              <a:t>https://www.terveystalo.com/fi/Toimipaikat/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1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https://mattirautaniemi.files.wordpress.com/2012/08/historia.pdf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https://pesakarhut.fi/seura/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75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https://pesakarhut.fi/seura/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0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0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2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81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0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5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0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4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59E6-E5A2-446C-8A77-316F76FE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11" y="3074732"/>
            <a:ext cx="9652686" cy="2387600"/>
          </a:xfrm>
        </p:spPr>
        <p:txBody>
          <a:bodyPr/>
          <a:lstStyle/>
          <a:p>
            <a:r>
              <a:rPr lang="en-US" dirty="0"/>
              <a:t>HYVINVOINTI</a:t>
            </a:r>
            <a:br>
              <a:rPr lang="en-US" dirty="0"/>
            </a:br>
            <a:r>
              <a:rPr lang="en-US" dirty="0"/>
              <a:t>JA TERVEYS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32269-3644-4C33-8CC9-71DD94ECC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0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9CA80D-288B-49A6-A28C-74D00E06BFDB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67C396-252F-44B8-8601-BE3F87B80C87}"/>
              </a:ext>
            </a:extLst>
          </p:cNvPr>
          <p:cNvGrpSpPr/>
          <p:nvPr/>
        </p:nvGrpSpPr>
        <p:grpSpPr>
          <a:xfrm>
            <a:off x="6994920" y="1390634"/>
            <a:ext cx="3855957" cy="1988377"/>
            <a:chOff x="7008388" y="501131"/>
            <a:chExt cx="3855957" cy="19883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F500C-4D5B-49EC-BA72-230C17EFE9F7}"/>
                </a:ext>
              </a:extLst>
            </p:cNvPr>
            <p:cNvSpPr txBox="1"/>
            <p:nvPr/>
          </p:nvSpPr>
          <p:spPr>
            <a:xfrm>
              <a:off x="7573872" y="704192"/>
              <a:ext cx="329047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Crossfit</a:t>
              </a:r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Porilaista pesäpallotaituruutta</a:t>
              </a:r>
            </a:p>
            <a:p>
              <a:pPr lvl="1"/>
              <a:r>
                <a:rPr lang="fi-FI" dirty="0"/>
                <a:t>Menestys Superpesiksessä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39FF3DB-6A58-4DE1-88A0-2ED58AC9F4F0}"/>
                </a:ext>
              </a:extLst>
            </p:cNvPr>
            <p:cNvGrpSpPr/>
            <p:nvPr/>
          </p:nvGrpSpPr>
          <p:grpSpPr>
            <a:xfrm>
              <a:off x="7008388" y="501131"/>
              <a:ext cx="565484" cy="769441"/>
              <a:chOff x="1441970" y="2368090"/>
              <a:chExt cx="565484" cy="769441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31B5F24-72D7-467D-BE9A-6F607655AD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382F98-75E6-49B2-82A7-04E3C984BE43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B1C9D9-8BB7-4B8E-BFCA-D3D65E7267B7}"/>
                </a:ext>
              </a:extLst>
            </p:cNvPr>
            <p:cNvGrpSpPr/>
            <p:nvPr/>
          </p:nvGrpSpPr>
          <p:grpSpPr>
            <a:xfrm>
              <a:off x="7008388" y="1720067"/>
              <a:ext cx="565484" cy="769441"/>
              <a:chOff x="1441971" y="2495392"/>
              <a:chExt cx="565484" cy="76944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66F7F9-FFBD-444C-A617-7D0783A1A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5" y="2637465"/>
                <a:ext cx="0" cy="502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B69F58-36B6-4426-A015-2101CCFA3281}"/>
                  </a:ext>
                </a:extLst>
              </p:cNvPr>
              <p:cNvSpPr txBox="1"/>
              <p:nvPr/>
            </p:nvSpPr>
            <p:spPr>
              <a:xfrm>
                <a:off x="1441971" y="2495392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6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B1EB13-AF21-404E-AC3E-E32502A8E6ED}"/>
              </a:ext>
            </a:extLst>
          </p:cNvPr>
          <p:cNvGrpSpPr/>
          <p:nvPr/>
        </p:nvGrpSpPr>
        <p:grpSpPr>
          <a:xfrm>
            <a:off x="1676788" y="1391112"/>
            <a:ext cx="3920121" cy="4075776"/>
            <a:chOff x="1469039" y="1122121"/>
            <a:chExt cx="3920121" cy="40757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2DDD35-9DFF-4463-9E8F-00AC0974AAB0}"/>
                </a:ext>
              </a:extLst>
            </p:cNvPr>
            <p:cNvGrpSpPr/>
            <p:nvPr/>
          </p:nvGrpSpPr>
          <p:grpSpPr>
            <a:xfrm>
              <a:off x="1469039" y="1122121"/>
              <a:ext cx="3920121" cy="4075776"/>
              <a:chOff x="1394611" y="501131"/>
              <a:chExt cx="3920121" cy="407577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02FBF-79C3-4B4C-9EB6-9ED287B8D6A7}"/>
                  </a:ext>
                </a:extLst>
              </p:cNvPr>
              <p:cNvSpPr txBox="1"/>
              <p:nvPr/>
            </p:nvSpPr>
            <p:spPr>
              <a:xfrm>
                <a:off x="1960096" y="705508"/>
                <a:ext cx="3354636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/>
                  <a:t>Laadukasta erikoissairaanhoitoa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dirty="0"/>
              </a:p>
              <a:p>
                <a:r>
                  <a:rPr lang="fi-FI" b="1" dirty="0"/>
                  <a:t>Yksityiset palveluntuottajat</a:t>
                </a:r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Elämysten Yyteri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Joogan kotiseutu</a:t>
                </a:r>
                <a:endParaRPr lang="fi-FI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29CB7-201E-415A-9C5F-3A5FF6FCFB5A}"/>
                  </a:ext>
                </a:extLst>
              </p:cNvPr>
              <p:cNvSpPr txBox="1"/>
              <p:nvPr/>
            </p:nvSpPr>
            <p:spPr>
              <a:xfrm>
                <a:off x="1394611" y="501131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2578D-A6B9-46C0-A771-DD1C599DBBF6}"/>
                  </a:ext>
                </a:extLst>
              </p:cNvPr>
              <p:cNvGrpSpPr/>
              <p:nvPr/>
            </p:nvGrpSpPr>
            <p:grpSpPr>
              <a:xfrm>
                <a:off x="1394611" y="1594700"/>
                <a:ext cx="565484" cy="769441"/>
                <a:chOff x="1691036" y="2782416"/>
                <a:chExt cx="565484" cy="76944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20" y="3049378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691036" y="2782416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2FECB88-2C17-46CA-975D-5877950C0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0095" y="768093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542855-C1B5-4CD6-AAB8-985527F360DE}"/>
                  </a:ext>
                </a:extLst>
              </p:cNvPr>
              <p:cNvSpPr txBox="1"/>
              <p:nvPr/>
            </p:nvSpPr>
            <p:spPr>
              <a:xfrm>
                <a:off x="1394611" y="2701083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3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1130534-B628-49D7-972D-B3099A2179E4}"/>
                  </a:ext>
                </a:extLst>
              </p:cNvPr>
              <p:cNvGrpSpPr/>
              <p:nvPr/>
            </p:nvGrpSpPr>
            <p:grpSpPr>
              <a:xfrm>
                <a:off x="1394611" y="3807466"/>
                <a:ext cx="565484" cy="769441"/>
                <a:chOff x="1691035" y="2244434"/>
                <a:chExt cx="565484" cy="769441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3539608-9267-49E4-9BDC-284F45DA7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19" y="2511396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848EA99-BECF-460E-B57D-F9B86F8470FA}"/>
                    </a:ext>
                  </a:extLst>
                </p:cNvPr>
                <p:cNvSpPr txBox="1"/>
                <p:nvPr/>
              </p:nvSpPr>
              <p:spPr>
                <a:xfrm>
                  <a:off x="1691035" y="2244434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</p:grp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629674-2BA1-414D-8C26-93511AA58B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4523" y="3589035"/>
              <a:ext cx="0" cy="2355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93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8F3C0-678A-4741-AA74-DF92D26D4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86"/>
          <a:stretch/>
        </p:blipFill>
        <p:spPr>
          <a:xfrm>
            <a:off x="-1" y="0"/>
            <a:ext cx="681547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A8CC74-2838-4DD3-A01B-8AA25359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71" y="787631"/>
            <a:ext cx="5376530" cy="2017747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Laadukasta</a:t>
            </a:r>
            <a:r>
              <a:rPr lang="en-US" sz="6000" dirty="0"/>
              <a:t> </a:t>
            </a:r>
            <a:r>
              <a:rPr lang="en-US" sz="6000" dirty="0" err="1"/>
              <a:t>erikois-sairaanhoitoa</a:t>
            </a:r>
            <a:endParaRPr lang="en-US" sz="6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37657A-4731-4459-96A5-D2361E29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602" y="3817100"/>
            <a:ext cx="4762267" cy="2757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Satakunnan sairaanhoitopiiri tarjoaa erikoissairaanhoidon palveluja 17 jäsenkuntansa asukkaille.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Sen sairaalat sijaitsevat Porissa, Raumalla ja Harjavallassa.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Noin 3 700 henkilöä työskentelee Satakunnan sairaanhoitopiirin palveluksessa.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0D4FC-F9E4-4057-B50F-F09D583D83C7}"/>
              </a:ext>
            </a:extLst>
          </p:cNvPr>
          <p:cNvCxnSpPr>
            <a:cxnSpLocks/>
          </p:cNvCxnSpPr>
          <p:nvPr/>
        </p:nvCxnSpPr>
        <p:spPr>
          <a:xfrm>
            <a:off x="8852861" y="3201317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9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ECE2-73B8-4336-945E-DE5CCCAA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370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Yksityiset</a:t>
            </a:r>
            <a:r>
              <a:rPr lang="en-US" sz="6000" dirty="0"/>
              <a:t> </a:t>
            </a:r>
            <a:r>
              <a:rPr lang="en-US" sz="6000" dirty="0" err="1"/>
              <a:t>palveluntuottajat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B4DB-4ABD-4B33-8ABF-58B967B9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7031"/>
            <a:ext cx="12192000" cy="22310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suurimmat</a:t>
            </a:r>
            <a:r>
              <a:rPr lang="en-US" dirty="0"/>
              <a:t> </a:t>
            </a:r>
            <a:r>
              <a:rPr lang="en-US" dirty="0" err="1"/>
              <a:t>yksityiset</a:t>
            </a:r>
            <a:r>
              <a:rPr lang="en-US" dirty="0"/>
              <a:t> </a:t>
            </a:r>
            <a:r>
              <a:rPr lang="en-US" dirty="0" err="1"/>
              <a:t>sosiaali</a:t>
            </a:r>
            <a:r>
              <a:rPr lang="en-US" dirty="0"/>
              <a:t>- ja </a:t>
            </a:r>
            <a:r>
              <a:rPr lang="en-US" dirty="0" err="1"/>
              <a:t>terveyspalveluiden</a:t>
            </a:r>
            <a:r>
              <a:rPr lang="en-US" dirty="0"/>
              <a:t> </a:t>
            </a:r>
            <a:r>
              <a:rPr lang="en-US" dirty="0" err="1"/>
              <a:t>tuottajat</a:t>
            </a:r>
            <a:r>
              <a:rPr lang="en-US" dirty="0"/>
              <a:t> </a:t>
            </a:r>
            <a:r>
              <a:rPr lang="en-US" dirty="0" err="1"/>
              <a:t>Mehiläinen</a:t>
            </a:r>
            <a:r>
              <a:rPr lang="en-US" dirty="0"/>
              <a:t> ja </a:t>
            </a:r>
            <a:r>
              <a:rPr lang="en-US" dirty="0" err="1"/>
              <a:t>Terveystalo</a:t>
            </a:r>
            <a:r>
              <a:rPr lang="en-US" dirty="0"/>
              <a:t> </a:t>
            </a:r>
            <a:r>
              <a:rPr lang="en-US" dirty="0" err="1"/>
              <a:t>toimivat</a:t>
            </a:r>
            <a:r>
              <a:rPr lang="en-US" dirty="0"/>
              <a:t> </a:t>
            </a:r>
            <a:r>
              <a:rPr lang="en-US" dirty="0" err="1"/>
              <a:t>molemmat</a:t>
            </a:r>
            <a:r>
              <a:rPr lang="en-US" dirty="0"/>
              <a:t> </a:t>
            </a:r>
            <a:r>
              <a:rPr lang="en-US" dirty="0" err="1"/>
              <a:t>Satakunnassa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Kumpikin</a:t>
            </a:r>
            <a:r>
              <a:rPr lang="en-US" dirty="0"/>
              <a:t> on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merkittävä</a:t>
            </a:r>
            <a:r>
              <a:rPr lang="en-US" dirty="0"/>
              <a:t> </a:t>
            </a:r>
            <a:r>
              <a:rPr lang="en-US" dirty="0" err="1"/>
              <a:t>työterveyspalvelujen</a:t>
            </a:r>
            <a:r>
              <a:rPr lang="en-US" dirty="0"/>
              <a:t> </a:t>
            </a:r>
            <a:r>
              <a:rPr lang="en-US" dirty="0" err="1"/>
              <a:t>tarjoaja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C7A3D-0BD9-4B54-BB11-E4E0A339B811}"/>
              </a:ext>
            </a:extLst>
          </p:cNvPr>
          <p:cNvCxnSpPr>
            <a:cxnSpLocks/>
          </p:cNvCxnSpPr>
          <p:nvPr/>
        </p:nvCxnSpPr>
        <p:spPr>
          <a:xfrm>
            <a:off x="5445125" y="163313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E1A9F-C692-4E1D-9831-FAEC7D13FA28}"/>
              </a:ext>
            </a:extLst>
          </p:cNvPr>
          <p:cNvGrpSpPr/>
          <p:nvPr/>
        </p:nvGrpSpPr>
        <p:grpSpPr>
          <a:xfrm>
            <a:off x="5991225" y="3276910"/>
            <a:ext cx="4772025" cy="3016440"/>
            <a:chOff x="5991225" y="3051129"/>
            <a:chExt cx="4772025" cy="3016440"/>
          </a:xfrm>
        </p:grpSpPr>
        <p:pic>
          <p:nvPicPr>
            <p:cNvPr id="29" name="Picture 2" descr="Kumppanit - Yrityskylä">
              <a:extLst>
                <a:ext uri="{FF2B5EF4-FFF2-40B4-BE49-F238E27FC236}">
                  <a16:creationId xmlns:a16="http://schemas.microsoft.com/office/drawing/2014/main" id="{1A919671-7EE7-4CF9-8AC8-996148B19F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11417" r="21636" b="14781"/>
            <a:stretch/>
          </p:blipFill>
          <p:spPr bwMode="auto">
            <a:xfrm>
              <a:off x="7288532" y="3559824"/>
              <a:ext cx="2177410" cy="113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D5E33-0418-4A64-B53E-02CADF998955}"/>
                </a:ext>
              </a:extLst>
            </p:cNvPr>
            <p:cNvGrpSpPr/>
            <p:nvPr/>
          </p:nvGrpSpPr>
          <p:grpSpPr>
            <a:xfrm>
              <a:off x="6533216" y="5038141"/>
              <a:ext cx="3688041" cy="639264"/>
              <a:chOff x="6684338" y="5425175"/>
              <a:chExt cx="3688041" cy="639264"/>
            </a:xfrm>
          </p:grpSpPr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10F75DF-685F-407A-B997-F86184252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1435" y="5448633"/>
                <a:ext cx="3130944" cy="61580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Useita</a:t>
                </a:r>
                <a:r>
                  <a:rPr lang="en-US" dirty="0"/>
                  <a:t> </a:t>
                </a:r>
                <a:r>
                  <a:rPr lang="en-US" dirty="0" err="1"/>
                  <a:t>toimipisteitä</a:t>
                </a:r>
                <a:r>
                  <a:rPr lang="en-US" dirty="0"/>
                  <a:t> </a:t>
                </a:r>
                <a:r>
                  <a:rPr lang="en-US" dirty="0" err="1"/>
                  <a:t>Satakunnassa</a:t>
                </a:r>
                <a:endParaRPr lang="en-US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5B71FE-5C45-4078-BD84-0481CD95DE73}"/>
                  </a:ext>
                </a:extLst>
              </p:cNvPr>
              <p:cNvGrpSpPr/>
              <p:nvPr/>
            </p:nvGrpSpPr>
            <p:grpSpPr>
              <a:xfrm>
                <a:off x="6684338" y="5425175"/>
                <a:ext cx="531266" cy="528920"/>
                <a:chOff x="8554671" y="2356756"/>
                <a:chExt cx="531266" cy="528920"/>
              </a:xfrm>
            </p:grpSpPr>
            <p:sp>
              <p:nvSpPr>
                <p:cNvPr id="23" name="Teardrop 22">
                  <a:extLst>
                    <a:ext uri="{FF2B5EF4-FFF2-40B4-BE49-F238E27FC236}">
                      <a16:creationId xmlns:a16="http://schemas.microsoft.com/office/drawing/2014/main" id="{93F0ED55-A7AD-4B58-90AC-BF2FE73AB2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35854">
                  <a:off x="8554671" y="2356756"/>
                  <a:ext cx="531266" cy="528920"/>
                </a:xfrm>
                <a:prstGeom prst="teardrop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C919697-EC55-4C25-8A2D-F8AF0B225F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70065" y="2472093"/>
                  <a:ext cx="300480" cy="2982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D5FE9C-955D-43E5-9855-FCA16F42FD0E}"/>
                </a:ext>
              </a:extLst>
            </p:cNvPr>
            <p:cNvSpPr/>
            <p:nvPr/>
          </p:nvSpPr>
          <p:spPr>
            <a:xfrm>
              <a:off x="5991225" y="3051129"/>
              <a:ext cx="4772025" cy="30164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4C2B27-6704-47F6-998E-EDE76EFB74B5}"/>
              </a:ext>
            </a:extLst>
          </p:cNvPr>
          <p:cNvGrpSpPr/>
          <p:nvPr/>
        </p:nvGrpSpPr>
        <p:grpSpPr>
          <a:xfrm>
            <a:off x="1428750" y="3051130"/>
            <a:ext cx="4772025" cy="3016439"/>
            <a:chOff x="1559341" y="3048000"/>
            <a:chExt cx="4772025" cy="30164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C4B2B9-9427-412C-871C-A7608A575A9A}"/>
                </a:ext>
              </a:extLst>
            </p:cNvPr>
            <p:cNvGrpSpPr/>
            <p:nvPr/>
          </p:nvGrpSpPr>
          <p:grpSpPr>
            <a:xfrm>
              <a:off x="2371626" y="5035044"/>
              <a:ext cx="3240594" cy="639264"/>
              <a:chOff x="2062880" y="5159383"/>
              <a:chExt cx="3240594" cy="639264"/>
            </a:xfrm>
          </p:grpSpPr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AED8DF2-352F-45A6-B08E-6CD505135E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11799" y="5168204"/>
                <a:ext cx="2691675" cy="6304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Kankaanpää</a:t>
                </a:r>
                <a:r>
                  <a:rPr lang="en-US" dirty="0"/>
                  <a:t>, Rauma &amp; Pori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5AFDDA-1368-46D0-8A25-03153D625E36}"/>
                  </a:ext>
                </a:extLst>
              </p:cNvPr>
              <p:cNvGrpSpPr/>
              <p:nvPr/>
            </p:nvGrpSpPr>
            <p:grpSpPr>
              <a:xfrm>
                <a:off x="2062880" y="5159383"/>
                <a:ext cx="531266" cy="528920"/>
                <a:chOff x="8554671" y="2356756"/>
                <a:chExt cx="531266" cy="528920"/>
              </a:xfrm>
            </p:grpSpPr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ED0DB9C4-950D-4986-8CC5-191A60B735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35854">
                  <a:off x="8554671" y="2356756"/>
                  <a:ext cx="531266" cy="528920"/>
                </a:xfrm>
                <a:prstGeom prst="teardrop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60DA5C4-5AB0-40A9-9C16-57AF4DEC9D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70065" y="2472093"/>
                  <a:ext cx="300480" cy="2982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F7A414-1F39-480B-80AB-3908C659D895}"/>
                </a:ext>
              </a:extLst>
            </p:cNvPr>
            <p:cNvSpPr/>
            <p:nvPr/>
          </p:nvSpPr>
          <p:spPr>
            <a:xfrm>
              <a:off x="1559341" y="3048000"/>
              <a:ext cx="4772025" cy="3016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EEC63E-6A2A-46BC-9650-B93582721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69" b="12004"/>
            <a:stretch/>
          </p:blipFill>
          <p:spPr>
            <a:xfrm>
              <a:off x="2862840" y="3453255"/>
              <a:ext cx="2258166" cy="1328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30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761B7E-E533-4F8B-A8D0-C8709469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b="29074"/>
          <a:stretch/>
        </p:blipFill>
        <p:spPr>
          <a:xfrm>
            <a:off x="-4426" y="3251200"/>
            <a:ext cx="12196426" cy="3174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DE290-BA43-499B-94F9-FFB29A26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000" dirty="0"/>
              <a:t>Elämysten Yyteri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D8749D-BFB4-4ABF-B31E-987781E2AA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78025"/>
            <a:ext cx="7353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9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Yyterissä voi nauttia yli kuuden kilometrin mittaisesta hiekkarannasta, lukemattomista retkeilyreiteistä sekä </a:t>
            </a:r>
            <a:r>
              <a:rPr lang="fi-FI" sz="1800" dirty="0" err="1">
                <a:solidFill>
                  <a:prstClr val="black"/>
                </a:solidFill>
                <a:latin typeface="Garamond" panose="02020404030301010803"/>
              </a:rPr>
              <a:t>erilaisist</a:t>
            </a: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a aktiviteeteista aina golfista suppaukseen.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49CE8-05EE-43D4-B800-BE93020C3E5B}"/>
              </a:ext>
            </a:extLst>
          </p:cNvPr>
          <p:cNvGrpSpPr/>
          <p:nvPr/>
        </p:nvGrpSpPr>
        <p:grpSpPr>
          <a:xfrm>
            <a:off x="7680960" y="1300891"/>
            <a:ext cx="4256218" cy="4256218"/>
            <a:chOff x="3108960" y="2617693"/>
            <a:chExt cx="4256218" cy="4256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B73E5D5-BAD7-4D65-B47F-81AFFB4E6C21}"/>
                </a:ext>
              </a:extLst>
            </p:cNvPr>
            <p:cNvSpPr/>
            <p:nvPr/>
          </p:nvSpPr>
          <p:spPr>
            <a:xfrm>
              <a:off x="3108960" y="2617693"/>
              <a:ext cx="4256218" cy="4256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488E0-0074-4B77-B29E-189E443DBD6A}"/>
                </a:ext>
              </a:extLst>
            </p:cNvPr>
            <p:cNvSpPr txBox="1"/>
            <p:nvPr/>
          </p:nvSpPr>
          <p:spPr>
            <a:xfrm>
              <a:off x="3324301" y="3878786"/>
              <a:ext cx="38255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bg1"/>
                  </a:solidFill>
                </a:rPr>
                <a:t>Yyteri on tunnettu yhtenä parhaimmista – ja harvoista – surffaukseen soveltuvista rannoista Suomessa. </a:t>
              </a:r>
              <a:br>
                <a:rPr lang="fi-FI" dirty="0">
                  <a:solidFill>
                    <a:schemeClr val="bg1"/>
                  </a:solidFill>
                </a:rPr>
              </a:br>
              <a:br>
                <a:rPr lang="fi-FI" dirty="0">
                  <a:solidFill>
                    <a:schemeClr val="bg1"/>
                  </a:solidFill>
                </a:rPr>
              </a:br>
              <a:r>
                <a:rPr lang="fi-FI" dirty="0">
                  <a:solidFill>
                    <a:schemeClr val="bg1"/>
                  </a:solidFill>
                </a:rPr>
                <a:t>Suomen surffauskulttuurin voidaan sanoa alkaneen Yyterin aalloilla</a:t>
              </a:r>
              <a:br>
                <a:rPr lang="fi-FI" dirty="0">
                  <a:solidFill>
                    <a:schemeClr val="bg1"/>
                  </a:solidFill>
                </a:rPr>
              </a:br>
              <a:r>
                <a:rPr lang="fi-FI" dirty="0">
                  <a:solidFill>
                    <a:schemeClr val="bg1"/>
                  </a:solidFill>
                </a:rPr>
                <a:t>1990-luvun lopulla, vaikka Yyterissä </a:t>
              </a:r>
              <a:br>
                <a:rPr lang="fi-FI" dirty="0">
                  <a:solidFill>
                    <a:schemeClr val="bg1"/>
                  </a:solidFill>
                </a:rPr>
              </a:br>
              <a:r>
                <a:rPr lang="fi-FI" dirty="0">
                  <a:solidFill>
                    <a:schemeClr val="bg1"/>
                  </a:solidFill>
                </a:rPr>
                <a:t>oli surffailtu jo ennen sitäkin.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8ABF5A-7BD3-401F-845A-1B9B8EA89831}"/>
              </a:ext>
            </a:extLst>
          </p:cNvPr>
          <p:cNvCxnSpPr>
            <a:cxnSpLocks/>
          </p:cNvCxnSpPr>
          <p:nvPr/>
        </p:nvCxnSpPr>
        <p:spPr>
          <a:xfrm>
            <a:off x="928232" y="159883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57428-114E-4203-A52F-52900C2AA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33430" b="5324"/>
          <a:stretch/>
        </p:blipFill>
        <p:spPr>
          <a:xfrm>
            <a:off x="9319038" y="1520551"/>
            <a:ext cx="980058" cy="8568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117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8C90FF-A6D6-416B-87CE-6F00B5D0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52268-7591-4588-BD64-12D044C9D76D}"/>
              </a:ext>
            </a:extLst>
          </p:cNvPr>
          <p:cNvSpPr/>
          <p:nvPr/>
        </p:nvSpPr>
        <p:spPr>
          <a:xfrm>
            <a:off x="7607300" y="0"/>
            <a:ext cx="3746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8CB5A-BE8C-40CF-AA3A-5C3C780C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300" y="35400"/>
            <a:ext cx="3746500" cy="3393600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Joogan</a:t>
            </a:r>
            <a:br>
              <a:rPr lang="fi-FI" sz="6000" dirty="0"/>
            </a:br>
            <a:r>
              <a:rPr lang="fi-FI" sz="6000" dirty="0"/>
              <a:t>kotiseutu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E2B8-1135-46BC-BE42-B8021E4D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804" y="3429000"/>
            <a:ext cx="3391491" cy="290036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Suomen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b="1" dirty="0">
                <a:solidFill>
                  <a:prstClr val="black"/>
                </a:solidFill>
                <a:latin typeface="Garamond" panose="02020404030301010803"/>
              </a:rPr>
              <a:t>ENSIMMÄINEN 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yksinomaan astangajoogaan keskittynyt joogakoulu perustettiin Poriin vuonna 1997.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endParaRPr lang="fi-FI" dirty="0">
              <a:solidFill>
                <a:prstClr val="black"/>
              </a:solidFill>
              <a:latin typeface="Garamond" panose="02020404030301010803"/>
            </a:endParaRPr>
          </a:p>
          <a:p>
            <a:pPr marL="0" indent="0" algn="ctr">
              <a:buNone/>
            </a:pP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Nykyisin Satakunnassa on useita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eri toimijoita.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4BCFDB-ABF7-459B-BE03-3557F6789C7F}"/>
              </a:ext>
            </a:extLst>
          </p:cNvPr>
          <p:cNvCxnSpPr>
            <a:cxnSpLocks/>
          </p:cNvCxnSpPr>
          <p:nvPr/>
        </p:nvCxnSpPr>
        <p:spPr>
          <a:xfrm>
            <a:off x="8829675" y="272184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2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E84BA1-3D37-4B73-8F6F-9A9715DB3D8E}"/>
              </a:ext>
            </a:extLst>
          </p:cNvPr>
          <p:cNvSpPr/>
          <p:nvPr/>
        </p:nvSpPr>
        <p:spPr>
          <a:xfrm>
            <a:off x="1012150" y="2505075"/>
            <a:ext cx="5039857" cy="3286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953A6-08C7-4299-AA85-6E836B00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95" y="748172"/>
            <a:ext cx="385762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Crossfit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E85B-DAF8-4C9F-A603-80A24505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548" y="2767496"/>
            <a:ext cx="3433543" cy="2314575"/>
          </a:xfrm>
        </p:spPr>
        <p:txBody>
          <a:bodyPr/>
          <a:lstStyle/>
          <a:p>
            <a:pPr marL="0" indent="0" algn="ctr">
              <a:buNone/>
            </a:pPr>
            <a:r>
              <a:rPr lang="fi-FI" dirty="0"/>
              <a:t>Crossfit Pori on </a:t>
            </a:r>
            <a:br>
              <a:rPr lang="fi-FI" dirty="0"/>
            </a:br>
            <a:r>
              <a:rPr lang="fi-FI" b="1" dirty="0"/>
              <a:t>SUOMEN VANHIN</a:t>
            </a:r>
            <a:br>
              <a:rPr lang="fi-FI" b="1" dirty="0"/>
            </a:br>
            <a:r>
              <a:rPr lang="fi-FI" dirty="0"/>
              <a:t>crossfit-sali.</a:t>
            </a:r>
            <a:br>
              <a:rPr lang="fi-FI" dirty="0"/>
            </a:br>
            <a:endParaRPr lang="fi-FI" dirty="0"/>
          </a:p>
          <a:p>
            <a:pPr marL="0" indent="0" algn="ctr">
              <a:buNone/>
            </a:pPr>
            <a:r>
              <a:rPr lang="fi-FI" b="1" dirty="0"/>
              <a:t>ENSIMMÄISET</a:t>
            </a:r>
            <a:br>
              <a:rPr lang="fi-FI" b="1" dirty="0"/>
            </a:br>
            <a:r>
              <a:rPr lang="fi-FI" dirty="0"/>
              <a:t>crossfitin SM-kilpailut järjestettiin Porissa vuonna 2012.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9F6A6-0B7B-4E24-892C-B6AF4C92B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r="8642"/>
          <a:stretch/>
        </p:blipFill>
        <p:spPr>
          <a:xfrm>
            <a:off x="5314950" y="861063"/>
            <a:ext cx="5972175" cy="5135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7879C-3AC7-4033-83FD-D547A1D66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96" y="5082071"/>
            <a:ext cx="1490425" cy="4657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03D7FA-1163-4F98-9551-81DCBD2E767D}"/>
              </a:ext>
            </a:extLst>
          </p:cNvPr>
          <p:cNvCxnSpPr>
            <a:cxnSpLocks/>
          </p:cNvCxnSpPr>
          <p:nvPr/>
        </p:nvCxnSpPr>
        <p:spPr>
          <a:xfrm>
            <a:off x="2493845" y="199088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67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893C07-7DC8-424D-9A62-6F5F5C56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3" r="22334"/>
          <a:stretch/>
        </p:blipFill>
        <p:spPr>
          <a:xfrm>
            <a:off x="4471" y="0"/>
            <a:ext cx="39340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BF585-9FF3-4643-9C44-BB84A875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520" y="311051"/>
            <a:ext cx="8253479" cy="2547410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Porilaista pesäpallotaituruutta 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4A6B-AC0A-41DE-B982-846BA7A9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855" y="3187337"/>
            <a:ext cx="7644809" cy="1146492"/>
          </a:xfrm>
        </p:spPr>
        <p:txBody>
          <a:bodyPr/>
          <a:lstStyle/>
          <a:p>
            <a:pPr marL="0" indent="0" algn="ctr">
              <a:buNone/>
            </a:pPr>
            <a:r>
              <a:rPr lang="fi-FI" dirty="0"/>
              <a:t>Porin Pesäkarhut on porilainen pesäpalloseura, jonka naisjoukkue on pelannut Suomen pääsarjassa Superpesiksessä yhtäjaksoisesti kaudesta 1996 lähtien.</a:t>
            </a:r>
          </a:p>
        </p:txBody>
      </p:sp>
      <p:pic>
        <p:nvPicPr>
          <p:cNvPr id="1026" name="Picture 2" descr="Etusivu – Pesäkarhut">
            <a:extLst>
              <a:ext uri="{FF2B5EF4-FFF2-40B4-BE49-F238E27FC236}">
                <a16:creationId xmlns:a16="http://schemas.microsoft.com/office/drawing/2014/main" id="{74C90153-B41F-40FB-9020-92EB10E6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00" y="38414"/>
            <a:ext cx="1087334" cy="6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8DAF7A-C6FA-4955-8D54-1A0AFCC79668}"/>
              </a:ext>
            </a:extLst>
          </p:cNvPr>
          <p:cNvGrpSpPr/>
          <p:nvPr/>
        </p:nvGrpSpPr>
        <p:grpSpPr>
          <a:xfrm>
            <a:off x="5300794" y="4457470"/>
            <a:ext cx="5528931" cy="1504458"/>
            <a:chOff x="5842598" y="4068197"/>
            <a:chExt cx="5745230" cy="15044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7CD6B8-DFB2-4727-910C-07A8E5BB754A}"/>
                </a:ext>
              </a:extLst>
            </p:cNvPr>
            <p:cNvSpPr/>
            <p:nvPr/>
          </p:nvSpPr>
          <p:spPr>
            <a:xfrm>
              <a:off x="5842598" y="4068197"/>
              <a:ext cx="5745230" cy="150445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FAFED7-D9DE-42A4-81C2-134E57A86DDE}"/>
                </a:ext>
              </a:extLst>
            </p:cNvPr>
            <p:cNvGrpSpPr/>
            <p:nvPr/>
          </p:nvGrpSpPr>
          <p:grpSpPr>
            <a:xfrm>
              <a:off x="6157825" y="4199119"/>
              <a:ext cx="5250133" cy="1215060"/>
              <a:chOff x="5944465" y="4115789"/>
              <a:chExt cx="5250133" cy="12150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B8E2F3-9266-42D8-8E6D-989EE15F32A3}"/>
                  </a:ext>
                </a:extLst>
              </p:cNvPr>
              <p:cNvSpPr txBox="1"/>
              <p:nvPr/>
            </p:nvSpPr>
            <p:spPr>
              <a:xfrm>
                <a:off x="5944465" y="4439612"/>
                <a:ext cx="5250133" cy="8912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fi-FI" dirty="0"/>
                  <a:t>Suomen </a:t>
                </a:r>
                <a:r>
                  <a:rPr lang="fi-FI" b="1" dirty="0"/>
                  <a:t>SEURATUIN</a:t>
                </a:r>
                <a:r>
                  <a:rPr lang="fi-FI" dirty="0"/>
                  <a:t> naisten seurajoukkue</a:t>
                </a:r>
              </a:p>
              <a:p>
                <a:r>
                  <a:rPr lang="fi-FI" dirty="0"/>
                  <a:t>Suomen </a:t>
                </a:r>
                <a:r>
                  <a:rPr lang="fi-FI" b="1" dirty="0"/>
                  <a:t>SUURIN</a:t>
                </a:r>
                <a:r>
                  <a:rPr lang="fi-FI" dirty="0"/>
                  <a:t> pesäpalloseura 2017, 2018 ja 2019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9C1A99-C5D7-4EBD-B2A8-19B2DFAA41D6}"/>
                  </a:ext>
                </a:extLst>
              </p:cNvPr>
              <p:cNvSpPr txBox="1"/>
              <p:nvPr/>
            </p:nvSpPr>
            <p:spPr>
              <a:xfrm>
                <a:off x="10326612" y="4115789"/>
                <a:ext cx="59663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&amp;</a:t>
                </a: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AAFC-B3E7-45DA-9EAB-786942E86C32}"/>
              </a:ext>
            </a:extLst>
          </p:cNvPr>
          <p:cNvCxnSpPr>
            <a:cxnSpLocks/>
          </p:cNvCxnSpPr>
          <p:nvPr/>
        </p:nvCxnSpPr>
        <p:spPr>
          <a:xfrm>
            <a:off x="7397971" y="257568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26861A4-F147-4754-806B-00F9F7522EAC}"/>
              </a:ext>
            </a:extLst>
          </p:cNvPr>
          <p:cNvSpPr txBox="1"/>
          <p:nvPr/>
        </p:nvSpPr>
        <p:spPr>
          <a:xfrm>
            <a:off x="-27428" y="-10633"/>
            <a:ext cx="16738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Huippupesis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/ Topi-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Aleksi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Lohiranta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2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7F6A941-8B10-47BD-AF3C-136BA4A83B8C}"/>
              </a:ext>
            </a:extLst>
          </p:cNvPr>
          <p:cNvGrpSpPr/>
          <p:nvPr/>
        </p:nvGrpSpPr>
        <p:grpSpPr>
          <a:xfrm>
            <a:off x="831846" y="3175001"/>
            <a:ext cx="3352800" cy="3352800"/>
            <a:chOff x="8007346" y="2227289"/>
            <a:chExt cx="3352800" cy="3352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DD5368-057D-4B2F-9364-73186E8F1B52}"/>
                </a:ext>
              </a:extLst>
            </p:cNvPr>
            <p:cNvSpPr/>
            <p:nvPr/>
          </p:nvSpPr>
          <p:spPr>
            <a:xfrm>
              <a:off x="8007346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13221B-99C6-428B-892A-098E3161C63A}"/>
                </a:ext>
              </a:extLst>
            </p:cNvPr>
            <p:cNvSpPr txBox="1"/>
            <p:nvPr/>
          </p:nvSpPr>
          <p:spPr>
            <a:xfrm>
              <a:off x="8133402" y="3774168"/>
              <a:ext cx="3098799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2002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 err="1">
                  <a:solidFill>
                    <a:schemeClr val="bg1"/>
                  </a:solidFill>
                </a:rPr>
                <a:t>Superpesiksen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mestaruus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F3D1B2-9DCA-492D-82CA-5D65970C76D1}"/>
              </a:ext>
            </a:extLst>
          </p:cNvPr>
          <p:cNvGrpSpPr/>
          <p:nvPr/>
        </p:nvGrpSpPr>
        <p:grpSpPr>
          <a:xfrm>
            <a:off x="8007354" y="676582"/>
            <a:ext cx="3352800" cy="3352800"/>
            <a:chOff x="831854" y="2227289"/>
            <a:chExt cx="3352800" cy="3352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3C8C3C6-B2B8-413E-A3E5-411D44F8CCFD}"/>
                </a:ext>
              </a:extLst>
            </p:cNvPr>
            <p:cNvSpPr/>
            <p:nvPr/>
          </p:nvSpPr>
          <p:spPr>
            <a:xfrm>
              <a:off x="831854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8E0C8D-0D4F-459A-BBE2-99C5DD0A5ADA}"/>
                </a:ext>
              </a:extLst>
            </p:cNvPr>
            <p:cNvSpPr txBox="1"/>
            <p:nvPr/>
          </p:nvSpPr>
          <p:spPr>
            <a:xfrm>
              <a:off x="1187452" y="3471224"/>
              <a:ext cx="2641600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16 </a:t>
              </a:r>
              <a:r>
                <a:rPr lang="en-US" sz="4400" dirty="0" err="1">
                  <a:solidFill>
                    <a:schemeClr val="bg1"/>
                  </a:solidFill>
                </a:rPr>
                <a:t>mitalia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fi-FI" dirty="0">
                  <a:solidFill>
                    <a:schemeClr val="bg1"/>
                  </a:solidFill>
                </a:rPr>
                <a:t>viimeisen 20 vuoden aikana – 1 kultainen, 6 hopeista ja 9 pronssista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110D3-3488-4515-9BD0-7CF58337E51C}"/>
              </a:ext>
            </a:extLst>
          </p:cNvPr>
          <p:cNvGrpSpPr/>
          <p:nvPr/>
        </p:nvGrpSpPr>
        <p:grpSpPr>
          <a:xfrm>
            <a:off x="4419600" y="1892300"/>
            <a:ext cx="3352800" cy="3352800"/>
            <a:chOff x="4419600" y="2227289"/>
            <a:chExt cx="3352800" cy="3352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14D7B0-8BD5-4E61-A4DB-50FDF6C44329}"/>
                </a:ext>
              </a:extLst>
            </p:cNvPr>
            <p:cNvSpPr/>
            <p:nvPr/>
          </p:nvSpPr>
          <p:spPr>
            <a:xfrm>
              <a:off x="4419600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FB31-9229-4461-B77C-DF6B51359B2B}"/>
                </a:ext>
              </a:extLst>
            </p:cNvPr>
            <p:cNvSpPr txBox="1"/>
            <p:nvPr/>
          </p:nvSpPr>
          <p:spPr>
            <a:xfrm>
              <a:off x="4571999" y="3103470"/>
              <a:ext cx="30480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endParaRPr lang="fi-FI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D089F65-C811-42DF-8B9E-E34065E3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5699"/>
            <a:ext cx="6305550" cy="1325563"/>
          </a:xfrm>
        </p:spPr>
        <p:txBody>
          <a:bodyPr/>
          <a:lstStyle/>
          <a:p>
            <a:r>
              <a:rPr lang="en-US" dirty="0" err="1"/>
              <a:t>Menestys</a:t>
            </a:r>
            <a:r>
              <a:rPr lang="en-US" dirty="0"/>
              <a:t> </a:t>
            </a:r>
            <a:r>
              <a:rPr lang="en-US" dirty="0" err="1"/>
              <a:t>Superpesiksessä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47DED4-E483-4467-8818-98C91699D501}"/>
              </a:ext>
            </a:extLst>
          </p:cNvPr>
          <p:cNvCxnSpPr>
            <a:cxnSpLocks/>
          </p:cNvCxnSpPr>
          <p:nvPr/>
        </p:nvCxnSpPr>
        <p:spPr>
          <a:xfrm>
            <a:off x="528182" y="155203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1829C06-01C3-4A6F-9C1F-4544207589C4}"/>
              </a:ext>
            </a:extLst>
          </p:cNvPr>
          <p:cNvSpPr txBox="1"/>
          <p:nvPr/>
        </p:nvSpPr>
        <p:spPr>
          <a:xfrm>
            <a:off x="4658515" y="3209967"/>
            <a:ext cx="2874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4400" dirty="0">
                <a:solidFill>
                  <a:schemeClr val="bg1"/>
                </a:solidFill>
              </a:rPr>
              <a:t>2004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lähtien yhtäjaksoisesti 4 parhaan joukkueen joukossa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1118F-40AE-4812-9E24-3B788603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23858"/>
          <a:stretch/>
        </p:blipFill>
        <p:spPr>
          <a:xfrm>
            <a:off x="2027008" y="3568700"/>
            <a:ext cx="978006" cy="1046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F99CA-D93F-4FAF-A9B9-DE71016E1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571"/>
          <a:stretch/>
        </p:blipFill>
        <p:spPr>
          <a:xfrm>
            <a:off x="5786632" y="2333412"/>
            <a:ext cx="618735" cy="774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015C91-BC13-4047-9B3C-DCE9791EFC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57"/>
          <a:stretch/>
        </p:blipFill>
        <p:spPr>
          <a:xfrm>
            <a:off x="9411435" y="1135226"/>
            <a:ext cx="544633" cy="6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310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327</Words>
  <Application>Microsoft Office PowerPoint</Application>
  <PresentationFormat>Widescreen</PresentationFormat>
  <Paragraphs>67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Garamond</vt:lpstr>
      <vt:lpstr>1_Office Theme</vt:lpstr>
      <vt:lpstr>HYVINVOINTI JA TERVEYS</vt:lpstr>
      <vt:lpstr>PowerPoint Presentation</vt:lpstr>
      <vt:lpstr>Laadukasta erikois-sairaanhoitoa</vt:lpstr>
      <vt:lpstr>Yksityiset palveluntuottajat</vt:lpstr>
      <vt:lpstr>Elämysten Yyteri</vt:lpstr>
      <vt:lpstr>Joogan kotiseutu</vt:lpstr>
      <vt:lpstr>Crossfit</vt:lpstr>
      <vt:lpstr>Porilaista pesäpallotaituruutta </vt:lpstr>
      <vt:lpstr>Menestys Superpesiksessä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 KEHITYS?</dc:title>
  <dc:creator>Laura Lappalainen</dc:creator>
  <cp:lastModifiedBy>Laura Lappalainen</cp:lastModifiedBy>
  <cp:revision>76</cp:revision>
  <dcterms:created xsi:type="dcterms:W3CDTF">2020-09-28T06:25:13Z</dcterms:created>
  <dcterms:modified xsi:type="dcterms:W3CDTF">2020-11-16T06:29:42Z</dcterms:modified>
</cp:coreProperties>
</file>